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256" r:id="rId2"/>
    <p:sldId id="343" r:id="rId3"/>
    <p:sldId id="258" r:id="rId4"/>
    <p:sldId id="307" r:id="rId5"/>
    <p:sldId id="306" r:id="rId6"/>
    <p:sldId id="304" r:id="rId7"/>
    <p:sldId id="305" r:id="rId8"/>
    <p:sldId id="309" r:id="rId9"/>
    <p:sldId id="313" r:id="rId10"/>
    <p:sldId id="267" r:id="rId11"/>
    <p:sldId id="316" r:id="rId12"/>
    <p:sldId id="314" r:id="rId13"/>
    <p:sldId id="317" r:id="rId14"/>
    <p:sldId id="318" r:id="rId15"/>
    <p:sldId id="269" r:id="rId16"/>
    <p:sldId id="320" r:id="rId17"/>
    <p:sldId id="321" r:id="rId18"/>
    <p:sldId id="315" r:id="rId19"/>
    <p:sldId id="322" r:id="rId20"/>
    <p:sldId id="326" r:id="rId21"/>
    <p:sldId id="323" r:id="rId22"/>
    <p:sldId id="325" r:id="rId23"/>
    <p:sldId id="327" r:id="rId24"/>
    <p:sldId id="268" r:id="rId25"/>
    <p:sldId id="273" r:id="rId26"/>
    <p:sldId id="274" r:id="rId27"/>
    <p:sldId id="275" r:id="rId28"/>
    <p:sldId id="276" r:id="rId29"/>
    <p:sldId id="260" r:id="rId30"/>
    <p:sldId id="261" r:id="rId31"/>
    <p:sldId id="347" r:id="rId32"/>
    <p:sldId id="328" r:id="rId33"/>
    <p:sldId id="329" r:id="rId34"/>
    <p:sldId id="330" r:id="rId35"/>
    <p:sldId id="334" r:id="rId36"/>
    <p:sldId id="345" r:id="rId37"/>
    <p:sldId id="346" r:id="rId38"/>
    <p:sldId id="348" r:id="rId39"/>
    <p:sldId id="341" r:id="rId40"/>
    <p:sldId id="342" r:id="rId41"/>
    <p:sldId id="263" r:id="rId42"/>
    <p:sldId id="349" r:id="rId43"/>
    <p:sldId id="277" r:id="rId44"/>
    <p:sldId id="264" r:id="rId45"/>
    <p:sldId id="257" r:id="rId46"/>
    <p:sldId id="302" r:id="rId47"/>
    <p:sldId id="303" r:id="rId48"/>
    <p:sldId id="286" r:id="rId49"/>
    <p:sldId id="29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1" autoAdjust="0"/>
    <p:restoredTop sz="64682" autoAdjust="0"/>
  </p:normalViewPr>
  <p:slideViewPr>
    <p:cSldViewPr snapToGrid="0" snapToObjects="1">
      <p:cViewPr varScale="1">
        <p:scale>
          <a:sx n="69" d="100"/>
          <a:sy n="69" d="100"/>
        </p:scale>
        <p:origin x="-1952"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36358920"/>
        <c:axId val="2130748088"/>
      </c:radarChart>
      <c:catAx>
        <c:axId val="2136358920"/>
        <c:scaling>
          <c:orientation val="minMax"/>
        </c:scaling>
        <c:delete val="0"/>
        <c:axPos val="b"/>
        <c:majorGridlines/>
        <c:majorTickMark val="none"/>
        <c:minorTickMark val="none"/>
        <c:tickLblPos val="nextTo"/>
        <c:crossAx val="2130748088"/>
        <c:crosses val="autoZero"/>
        <c:auto val="1"/>
        <c:lblAlgn val="ctr"/>
        <c:lblOffset val="100"/>
        <c:noMultiLvlLbl val="0"/>
      </c:catAx>
      <c:valAx>
        <c:axId val="2130748088"/>
        <c:scaling>
          <c:orientation val="minMax"/>
        </c:scaling>
        <c:delete val="1"/>
        <c:axPos val="l"/>
        <c:majorGridlines/>
        <c:numFmt formatCode="General" sourceLinked="1"/>
        <c:majorTickMark val="none"/>
        <c:minorTickMark val="none"/>
        <c:tickLblPos val="nextTo"/>
        <c:crossAx val="21363589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39204024"/>
        <c:axId val="2139206984"/>
      </c:radarChart>
      <c:catAx>
        <c:axId val="2139204024"/>
        <c:scaling>
          <c:orientation val="minMax"/>
        </c:scaling>
        <c:delete val="0"/>
        <c:axPos val="b"/>
        <c:majorGridlines/>
        <c:majorTickMark val="none"/>
        <c:minorTickMark val="none"/>
        <c:tickLblPos val="nextTo"/>
        <c:crossAx val="2139206984"/>
        <c:crosses val="autoZero"/>
        <c:auto val="1"/>
        <c:lblAlgn val="ctr"/>
        <c:lblOffset val="100"/>
        <c:noMultiLvlLbl val="0"/>
      </c:catAx>
      <c:valAx>
        <c:axId val="2139206984"/>
        <c:scaling>
          <c:orientation val="minMax"/>
        </c:scaling>
        <c:delete val="1"/>
        <c:axPos val="l"/>
        <c:majorGridlines/>
        <c:numFmt formatCode="General" sourceLinked="1"/>
        <c:majorTickMark val="none"/>
        <c:minorTickMark val="none"/>
        <c:tickLblPos val="nextTo"/>
        <c:crossAx val="21392040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39256504"/>
        <c:axId val="2139259448"/>
      </c:radarChart>
      <c:catAx>
        <c:axId val="2139256504"/>
        <c:scaling>
          <c:orientation val="minMax"/>
        </c:scaling>
        <c:delete val="0"/>
        <c:axPos val="b"/>
        <c:majorGridlines/>
        <c:majorTickMark val="none"/>
        <c:minorTickMark val="none"/>
        <c:tickLblPos val="nextTo"/>
        <c:crossAx val="2139259448"/>
        <c:crosses val="autoZero"/>
        <c:auto val="1"/>
        <c:lblAlgn val="ctr"/>
        <c:lblOffset val="100"/>
        <c:noMultiLvlLbl val="0"/>
      </c:catAx>
      <c:valAx>
        <c:axId val="2139259448"/>
        <c:scaling>
          <c:orientation val="minMax"/>
        </c:scaling>
        <c:delete val="1"/>
        <c:axPos val="l"/>
        <c:majorGridlines/>
        <c:numFmt formatCode="General" sourceLinked="1"/>
        <c:majorTickMark val="none"/>
        <c:minorTickMark val="none"/>
        <c:tickLblPos val="nextTo"/>
        <c:crossAx val="21392565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36408968"/>
        <c:axId val="2136411992"/>
      </c:radarChart>
      <c:catAx>
        <c:axId val="2136408968"/>
        <c:scaling>
          <c:orientation val="minMax"/>
        </c:scaling>
        <c:delete val="0"/>
        <c:axPos val="b"/>
        <c:majorGridlines/>
        <c:majorTickMark val="none"/>
        <c:minorTickMark val="none"/>
        <c:tickLblPos val="nextTo"/>
        <c:crossAx val="2136411992"/>
        <c:crosses val="autoZero"/>
        <c:auto val="1"/>
        <c:lblAlgn val="ctr"/>
        <c:lblOffset val="100"/>
        <c:noMultiLvlLbl val="0"/>
      </c:catAx>
      <c:valAx>
        <c:axId val="2136411992"/>
        <c:scaling>
          <c:orientation val="minMax"/>
        </c:scaling>
        <c:delete val="1"/>
        <c:axPos val="l"/>
        <c:majorGridlines/>
        <c:numFmt formatCode="General" sourceLinked="1"/>
        <c:majorTickMark val="none"/>
        <c:minorTickMark val="none"/>
        <c:tickLblPos val="nextTo"/>
        <c:crossAx val="2136408968"/>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 Piracy analysis and prediction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352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1/4/16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1/4/16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1/4/16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a:t>
            </a:r>
            <a:r>
              <a:rPr lang="en-US" dirty="0" smtClean="0"/>
              <a:t>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t>
            </a:r>
            <a:r>
              <a:rPr lang="en-US" dirty="0" smtClean="0"/>
              <a:t>applications</a:t>
            </a:r>
          </a:p>
          <a:p>
            <a:pPr marL="0" indent="0">
              <a:buNone/>
            </a:pPr>
            <a:r>
              <a:rPr lang="en-US" dirty="0" smtClean="0"/>
              <a:t>Collect your own data and analyze it</a:t>
            </a:r>
            <a:endParaRPr lang="en-US" dirty="0" smtClean="0"/>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a:t>
            </a:r>
            <a:r>
              <a:rPr lang="en-US" dirty="0" smtClean="0"/>
              <a:t>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larger projects </a:t>
            </a:r>
          </a:p>
          <a:p>
            <a:r>
              <a:rPr lang="en-US" dirty="0"/>
              <a:t>F</a:t>
            </a:r>
            <a:r>
              <a:rPr lang="en-US" dirty="0" smtClean="0"/>
              <a:t>inal one 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1199782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Monday)</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Display RSS data provided </a:t>
            </a:r>
            <a:r>
              <a:rPr lang="en-US" dirty="0"/>
              <a:t>by Yahoo </a:t>
            </a:r>
            <a:r>
              <a:rPr lang="en-US" dirty="0" smtClean="0"/>
              <a:t>Pipes</a:t>
            </a:r>
          </a:p>
          <a:p>
            <a:pPr marL="0" indent="0">
              <a:buNone/>
            </a:pPr>
            <a:r>
              <a:rPr lang="en-US" dirty="0" smtClean="0"/>
              <a:t>[swap decks</a:t>
            </a:r>
            <a:r>
              <a:rPr lang="en-US" dirty="0" smtClean="0"/>
              <a:t>]</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t>
            </a:r>
            <a:r>
              <a:rPr lang="en-US" dirty="0" err="1" smtClean="0"/>
              <a:t>.appspot.com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files</a:t>
            </a:r>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t>
            </a:r>
            <a:r>
              <a:rPr lang="en-US" dirty="0" err="1" smtClean="0"/>
              <a:t>.appspot.com</a:t>
            </a:r>
            <a:endParaRPr lang="en-US" dirty="0" smtClean="0"/>
          </a:p>
          <a:p>
            <a:pPr marL="0" indent="0">
              <a:buNone/>
            </a:pPr>
            <a:r>
              <a:rPr lang="en-US" dirty="0" smtClean="0"/>
              <a:t>Your own data</a:t>
            </a:r>
          </a:p>
          <a:p>
            <a:pPr marL="0" indent="0">
              <a:buNone/>
            </a:pPr>
            <a:r>
              <a:rPr lang="en-US" i="1" dirty="0" smtClean="0"/>
              <a:t>INSTALL DUE MONDAY</a:t>
            </a:r>
            <a:endParaRPr lang="en-US" i="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a:t>Example: </a:t>
            </a:r>
            <a:r>
              <a:rPr lang="en-US" sz="2800" dirty="0" smtClean="0"/>
              <a:t>psureshk</a:t>
            </a:r>
            <a:r>
              <a:rPr lang="en-US" sz="2800" dirty="0"/>
              <a:t>-byte4.</a:t>
            </a:r>
            <a:r>
              <a:rPr lang="en-US" sz="2800" dirty="0" smtClean="0"/>
              <a:t>appspot.com</a:t>
            </a: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1</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r>
              <a:rPr lang="en-US" dirty="0" smtClean="0"/>
              <a:t>You </a:t>
            </a:r>
            <a:r>
              <a:rPr lang="en-US" dirty="0"/>
              <a:t>may work in groups on this </a:t>
            </a:r>
            <a:r>
              <a:rPr lang="en-US" dirty="0" smtClean="0"/>
              <a:t>project</a:t>
            </a:r>
            <a:r>
              <a:rPr lang="en-US" dirty="0"/>
              <a: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8452927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2844934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experience with providing end users with access to </a:t>
            </a:r>
            <a:r>
              <a:rPr lang="en-US" dirty="0" smtClean="0"/>
              <a:t>data</a:t>
            </a:r>
          </a:p>
          <a:p>
            <a:pPr marL="0" indent="0">
              <a:buNone/>
            </a:pPr>
            <a:r>
              <a:rPr lang="en-US" dirty="0" smtClean="0"/>
              <a:t>Also: Develop experience with selecting data that is effective for your goals</a:t>
            </a:r>
          </a:p>
          <a:p>
            <a:pPr marL="0" indent="0">
              <a:buNone/>
            </a:pPr>
            <a:r>
              <a:rPr lang="en-US" dirty="0" smtClean="0"/>
              <a:t>Also: Develop experience documenting your data</a:t>
            </a:r>
          </a:p>
          <a:p>
            <a:pPr marL="0" indent="0">
              <a:buNone/>
            </a:pPr>
            <a:r>
              <a:rPr lang="en-US" dirty="0" smtClean="0"/>
              <a:t>You may work in groups on this project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01354"/>
            <a:ext cx="7394545" cy="990107"/>
          </a:xfrm>
        </p:spPr>
        <p:txBody>
          <a:bodyPr/>
          <a:lstStyle/>
          <a:p>
            <a:r>
              <a:rPr lang="en-US" dirty="0"/>
              <a:t>Example: </a:t>
            </a:r>
            <a:r>
              <a:rPr lang="en-US" sz="2800" dirty="0" err="1" smtClean="0"/>
              <a:t>svijayap</a:t>
            </a:r>
            <a:r>
              <a:rPr lang="en-US" sz="2800" dirty="0" err="1"/>
              <a:t>-</a:t>
            </a:r>
            <a:r>
              <a:rPr lang="en-US" sz="2800" dirty="0" err="1" smtClean="0"/>
              <a:t>project.appspot.com</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8" name="Content Placeholder 7" descr="Screen Shot 2014-12-21 at 8.51.52 PM.png"/>
          <p:cNvPicPr>
            <a:picLocks noGrp="1" noChangeAspect="1"/>
          </p:cNvPicPr>
          <p:nvPr>
            <p:ph idx="1"/>
          </p:nvPr>
        </p:nvPicPr>
        <p:blipFill>
          <a:blip r:embed="rId3">
            <a:extLst>
              <a:ext uri="{28A0092B-C50C-407E-A947-70E740481C1C}">
                <a14:useLocalDpi xmlns:a14="http://schemas.microsoft.com/office/drawing/2010/main" val="0"/>
              </a:ext>
            </a:extLst>
          </a:blip>
          <a:srcRect t="4017" b="4017"/>
          <a:stretch>
            <a:fillRect/>
          </a:stretch>
        </p:blipFill>
        <p:spPr/>
      </p:pic>
    </p:spTree>
    <p:extLst>
      <p:ext uri="{BB962C8B-B14F-4D97-AF65-F5344CB8AC3E}">
        <p14:creationId xmlns:p14="http://schemas.microsoft.com/office/powerpoint/2010/main" val="37994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to three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Several small “Byte” sized exercises </a:t>
            </a:r>
          </a:p>
          <a:p>
            <a:pPr marL="0" indent="0">
              <a:buNone/>
            </a:pPr>
            <a:r>
              <a:rPr lang="en-US" dirty="0" smtClean="0"/>
              <a:t>Two to three larger projects </a:t>
            </a:r>
          </a:p>
          <a:p>
            <a:pPr marL="0" indent="0">
              <a:buNone/>
            </a:pPr>
            <a:r>
              <a:rPr lang="en-US" dirty="0" smtClean="0"/>
              <a:t>Weekly quizzes &amp; 1 take home final exam</a:t>
            </a:r>
          </a:p>
          <a:p>
            <a:pPr marL="0" indent="0">
              <a:buNone/>
            </a:pPr>
            <a:r>
              <a:rPr lang="en-US" dirty="0"/>
              <a:t>Participation in Balanced Campus Study (optional)</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126883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a:t>
            </a:r>
            <a:r>
              <a:rPr lang="en-US" dirty="0" smtClean="0"/>
              <a:t>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endParaRPr lang="en-US" dirty="0" smtClean="0"/>
          </a:p>
          <a:p>
            <a:pPr marL="0" indent="0">
              <a:buNone/>
            </a:pPr>
            <a:r>
              <a:rPr lang="en-US" dirty="0"/>
              <a:t>https://</a:t>
            </a:r>
            <a:r>
              <a:rPr lang="en-US" dirty="0" err="1"/>
              <a:t>piazza.com</a:t>
            </a:r>
            <a:r>
              <a:rPr lang="en-US" dirty="0"/>
              <a:t>/</a:t>
            </a:r>
            <a:r>
              <a:rPr lang="en-US" dirty="0" err="1"/>
              <a:t>cmu</a:t>
            </a:r>
            <a:r>
              <a:rPr lang="en-US" dirty="0"/>
              <a:t>/spring2015/05839/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a:t>
            </a:r>
            <a:r>
              <a:rPr lang="en-US" dirty="0" smtClean="0"/>
              <a:t>2-3 Mondays; 10:30 Tuesdays; </a:t>
            </a:r>
            <a:br>
              <a:rPr lang="en-US" dirty="0" smtClean="0"/>
            </a:br>
            <a:r>
              <a:rPr lang="en-US" dirty="0" smtClean="0"/>
              <a:t>				   By appointment</a:t>
            </a:r>
            <a:endParaRPr lang="en-US" dirty="0" smtClean="0"/>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hlinkClick r:id="rId2"/>
              </a:rPr>
              <a:t>jmankoff</a:t>
            </a:r>
            <a:r>
              <a:rPr lang="en-US" err="1" smtClean="0">
                <a:hlinkClick r:id="rId2"/>
              </a:rPr>
              <a:t>@</a:t>
            </a:r>
            <a:r>
              <a:rPr lang="en-US" smtClean="0">
                <a:hlinkClick r:id="rId2"/>
              </a:rPr>
              <a:t>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classroom-news/2015studentpoll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4688</TotalTime>
  <Words>2095</Words>
  <Application>Microsoft Macintosh PowerPoint</Application>
  <PresentationFormat>On-screen Show (4:3)</PresentationFormat>
  <Paragraphs>475</Paragraphs>
  <Slides>49</Slides>
  <Notes>18</Notes>
  <HiddenSlides>6</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Goals</vt:lpstr>
      <vt:lpstr>Stay in the room if you want to</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Monday)</vt:lpstr>
      <vt:lpstr>Byte 2</vt:lpstr>
      <vt:lpstr>Byte 3</vt:lpstr>
      <vt:lpstr>Example: psureshk-byte4.appspot.com </vt:lpstr>
      <vt:lpstr>Project 1</vt:lpstr>
      <vt:lpstr>Example: jianf-proj1.appspot.com </vt:lpstr>
      <vt:lpstr>Byte 4</vt:lpstr>
      <vt:lpstr>Final Project:</vt:lpstr>
      <vt:lpstr>Example: svijayap-project.appspot.com</vt:lpstr>
      <vt:lpstr>Administrata</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271</cp:revision>
  <cp:lastPrinted>2014-12-21T16:38:34Z</cp:lastPrinted>
  <dcterms:created xsi:type="dcterms:W3CDTF">2013-10-07T16:54:34Z</dcterms:created>
  <dcterms:modified xsi:type="dcterms:W3CDTF">2016-01-04T19:57:28Z</dcterms:modified>
</cp:coreProperties>
</file>